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obster"/>
      <p:regular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Lato-regular.fntdata"/><Relationship Id="rId21" Type="http://schemas.openxmlformats.org/officeDocument/2006/relationships/font" Target="fonts/Lobster-regular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2.png>
</file>

<file path=ppt/media/image3.jpg>
</file>

<file path=ppt/media/image4.jpg>
</file>

<file path=ppt/media/image5.gif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6a9da009b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6a9da009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6a9da009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6a9da009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6a9da009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6a9da009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6a9da009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6a9da009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6a9da009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6a9da009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6a9da009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6a9da009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-scm.com/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-scm.com/book/pt-br/v2/Come%C3%A7ando-Configura%C3%A7%C3%A3o-Inicial-do-Git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Git e Github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eu preciso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saber?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Diego Araujo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5"/>
                </a:solidFill>
              </a:rPr>
              <a:t>Voltando para o Git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b="0" lang="pt-BR" sz="2400"/>
              <a:t>Demos uma pausa no Git por causa da necessidade do Github neste passo;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pt-BR" sz="2400"/>
              <a:t>Agora, vamos, empurrar o nosso arquivo (repositório local) para o nosso repositório remoto;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 sz="2400"/>
              <a:t>$ </a:t>
            </a:r>
            <a:r>
              <a:rPr i="1" lang="pt-BR" sz="2400"/>
              <a:t>git push origin master</a:t>
            </a:r>
            <a:r>
              <a:rPr lang="pt-BR" sz="2400"/>
              <a:t>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pt-BR" sz="2400"/>
              <a:t>Mas o que é Push, Origin e Master?</a:t>
            </a:r>
            <a:endParaRPr b="0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265500" y="599675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2400">
                <a:solidFill>
                  <a:schemeClr val="dk2"/>
                </a:solidFill>
              </a:rPr>
              <a:t>Terminamos esta etapa por aqui, até a próxima aula!</a:t>
            </a:r>
            <a:endParaRPr b="0" sz="2400">
              <a:solidFill>
                <a:schemeClr val="dk2"/>
              </a:solidFill>
            </a:endParaRPr>
          </a:p>
        </p:txBody>
      </p:sp>
      <p:grpSp>
        <p:nvGrpSpPr>
          <p:cNvPr id="141" name="Google Shape;141;p23"/>
          <p:cNvGrpSpPr/>
          <p:nvPr/>
        </p:nvGrpSpPr>
        <p:grpSpPr>
          <a:xfrm>
            <a:off x="5733413" y="693785"/>
            <a:ext cx="2212050" cy="2537076"/>
            <a:chOff x="6803275" y="395363"/>
            <a:chExt cx="2212050" cy="2537076"/>
          </a:xfrm>
        </p:grpSpPr>
        <p:pic>
          <p:nvPicPr>
            <p:cNvPr id="142" name="Google Shape;142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edaço de fita adesiva prendendo uma nota ao slid" id="143" name="Google Shape;143;p23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4" name="Google Shape;144;p23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pt-BR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Dica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pt-BR" sz="18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“Um passo de cada vez.”</a:t>
              </a:r>
              <a:endParaRPr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pic>
        <p:nvPicPr>
          <p:cNvPr id="145" name="Google Shape;14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2450" y="4575650"/>
            <a:ext cx="376825" cy="37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"/>
          <p:cNvSpPr txBox="1"/>
          <p:nvPr>
            <p:ph type="title"/>
          </p:nvPr>
        </p:nvSpPr>
        <p:spPr>
          <a:xfrm>
            <a:off x="1309275" y="4394463"/>
            <a:ext cx="4045200" cy="7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2400">
                <a:solidFill>
                  <a:schemeClr val="dk2"/>
                </a:solidFill>
                <a:latin typeface="Lobster"/>
                <a:ea typeface="Lobster"/>
                <a:cs typeface="Lobster"/>
                <a:sym typeface="Lobster"/>
              </a:rPr>
              <a:t>@diegoshakan</a:t>
            </a:r>
            <a:endParaRPr b="0" sz="2400">
              <a:solidFill>
                <a:schemeClr val="dk2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3600">
                <a:solidFill>
                  <a:schemeClr val="dk1"/>
                </a:solidFill>
              </a:rPr>
              <a:t>Quem eu sou?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pt-BR" sz="1800">
                <a:latin typeface="Lato"/>
                <a:ea typeface="Lato"/>
                <a:cs typeface="Lato"/>
                <a:sym typeface="Lato"/>
              </a:rPr>
              <a:t>Estudante de Sistemas Para Internet no IFRN Parnamirim/RN;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pt-BR" sz="1800">
                <a:latin typeface="Lato"/>
                <a:ea typeface="Lato"/>
                <a:cs typeface="Lato"/>
                <a:sym typeface="Lato"/>
              </a:rPr>
              <a:t>Amante de programação;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pt-BR" sz="1800">
                <a:latin typeface="Lato"/>
                <a:ea typeface="Lato"/>
                <a:cs typeface="Lato"/>
                <a:sym typeface="Lato"/>
              </a:rPr>
              <a:t>Minha atual linguagem preferida é o Ruby;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pt-BR" sz="1800">
                <a:latin typeface="Lato"/>
                <a:ea typeface="Lato"/>
                <a:cs typeface="Lato"/>
                <a:sym typeface="Lato"/>
              </a:rPr>
              <a:t>Casado e pai de duas lindas crianças;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pt-BR" sz="1800">
                <a:latin typeface="Lato"/>
                <a:ea typeface="Lato"/>
                <a:cs typeface="Lato"/>
                <a:sym typeface="Lato"/>
              </a:rPr>
              <a:t>Formado em História pela UFRN;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pt-BR" sz="1800">
                <a:latin typeface="Lato"/>
                <a:ea typeface="Lato"/>
                <a:cs typeface="Lato"/>
                <a:sym typeface="Lato"/>
              </a:rPr>
              <a:t>Estagiando, atualmente, na Insight Sistemas;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b="0" lang="pt-BR" sz="1800">
                <a:latin typeface="Lato"/>
                <a:ea typeface="Lato"/>
                <a:cs typeface="Lato"/>
                <a:sym typeface="Lato"/>
              </a:rPr>
              <a:t>E amo ajudar pessoas a se desenvolverem.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 rotWithShape="1">
          <a:blip r:embed="rId3">
            <a:alphaModFix/>
          </a:blip>
          <a:srcRect b="4220" l="0" r="0" t="4220"/>
          <a:stretch/>
        </p:blipFill>
        <p:spPr>
          <a:xfrm>
            <a:off x="7343776" y="2804500"/>
            <a:ext cx="1572276" cy="2051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9700" y="609050"/>
            <a:ext cx="3106226" cy="16194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>
            <p:ph idx="4294967295" type="title"/>
          </p:nvPr>
        </p:nvSpPr>
        <p:spPr>
          <a:xfrm>
            <a:off x="7220388" y="1773950"/>
            <a:ext cx="16353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diegoshakan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type="title"/>
          </p:nvPr>
        </p:nvSpPr>
        <p:spPr>
          <a:xfrm>
            <a:off x="283100" y="712150"/>
            <a:ext cx="71817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Git é diferente de Github</a:t>
            </a:r>
            <a:br>
              <a:rPr lang="pt-BR" sz="3000"/>
            </a:br>
            <a:endParaRPr sz="3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Conceitos iniciais Git x Github;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Para que serve o Git?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pt-BR" sz="2400">
                <a:latin typeface="Lato"/>
                <a:ea typeface="Lato"/>
                <a:cs typeface="Lato"/>
                <a:sym typeface="Lato"/>
              </a:rPr>
              <a:t>Para que serve o Github?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36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https://git-scm.com/</a:t>
            </a:r>
            <a:endParaRPr sz="3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88" name="Google Shape;88;p15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89" name="Google Shape;89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edaço de fita adesiva prendendo uma nota ao slid" id="90" name="Google Shape;90;p15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15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pt-BR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Dica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pt-BR" sz="18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“No início é mais esforço do que inteligência.”</a:t>
              </a:r>
              <a:endParaRPr b="1"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5"/>
                </a:solidFill>
              </a:rPr>
              <a:t>Mergulhando no Git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b="0" lang="pt-BR" sz="2400"/>
              <a:t>Site do Git e instalação (vamos lá?);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pt-BR" sz="2400"/>
              <a:t>Configuração do Git;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pt-BR" sz="2400"/>
              <a:t>Git init;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pt-BR" sz="2400"/>
              <a:t>Git status;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pt-BR" sz="2400"/>
              <a:t>Git add;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pt-BR" sz="2400"/>
              <a:t>Git commit;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pt-BR" sz="2400"/>
              <a:t>Git push;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pt-BR" sz="2400"/>
              <a:t>Entrando no mundo dos repositórios - </a:t>
            </a:r>
            <a:endParaRPr b="0" sz="24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pt-BR" sz="2400"/>
              <a:t>Github.</a:t>
            </a:r>
            <a:endParaRPr b="0" sz="2400"/>
          </a:p>
        </p:txBody>
      </p:sp>
      <p:grpSp>
        <p:nvGrpSpPr>
          <p:cNvPr id="97" name="Google Shape;97;p16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98" name="Google Shape;98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edaço de fita adesiva prendendo uma nota ao slid" id="99" name="Google Shape;99;p16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0" name="Google Shape;100;p16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pt-BR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Dica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pt-BR" sz="18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“Para entender o Git, basta, inicialmente, entender o fluxo. de funcionamento.”</a:t>
              </a:r>
              <a:endParaRPr b="1"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5"/>
                </a:solidFill>
              </a:rPr>
              <a:t>Configurando o Git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pt-BR" sz="2400"/>
              <a:t>Após feito o download e instalado o Git,</a:t>
            </a:r>
            <a:br>
              <a:rPr b="0" lang="pt-BR" sz="2400"/>
            </a:br>
            <a:r>
              <a:rPr b="0" lang="pt-BR" sz="2400"/>
              <a:t>precisamos seguir dois passos para, de fato, iniciar o uso do Git, que é a Configuração de Identidade.</a:t>
            </a:r>
            <a:endParaRPr b="0" sz="24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pt-BR" sz="2400"/>
              <a:t>Seu nome: </a:t>
            </a:r>
            <a:r>
              <a:rPr i="1" lang="pt-BR" sz="2000"/>
              <a:t>git config --global user.name “Diego Araujo”</a:t>
            </a:r>
            <a:endParaRPr i="1" sz="20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pt-BR" sz="2400"/>
              <a:t>Seu email: </a:t>
            </a:r>
            <a:r>
              <a:rPr i="1" lang="pt-BR" sz="2000"/>
              <a:t>git config --global user.email “diego@example.com”</a:t>
            </a:r>
            <a:endParaRPr i="1" sz="2000"/>
          </a:p>
          <a:p>
            <a:pPr indent="0" lvl="0" marL="25400" marR="25400" rtl="0" algn="l">
              <a:lnSpc>
                <a:spcPct val="1134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0" sz="1000">
              <a:solidFill>
                <a:srgbClr val="333333"/>
              </a:solidFill>
              <a:highlight>
                <a:srgbClr val="EEEEEE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ctr">
              <a:spcBef>
                <a:spcPts val="800"/>
              </a:spcBef>
              <a:spcAft>
                <a:spcPts val="1000"/>
              </a:spcAft>
              <a:buNone/>
            </a:pPr>
            <a:r>
              <a:rPr b="0" lang="pt-BR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https://git-scm.com/book/pt-br/v2/Come%C3%A7ando-Configura%C3%A7%C3%A3o-Inicial-do-Git</a:t>
            </a:r>
            <a:endParaRPr b="0"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5"/>
                </a:solidFill>
              </a:rPr>
              <a:t>Iniciando um repositório local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b="0" lang="pt-BR" sz="2400"/>
              <a:t>Vamos criar uma pasta chamada “curso_git”;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pt-BR" sz="2400"/>
              <a:t>Vamos iniciar, no terminal, nosso repositório: </a:t>
            </a:r>
            <a:r>
              <a:rPr lang="pt-BR" sz="2400"/>
              <a:t>$</a:t>
            </a:r>
            <a:r>
              <a:rPr b="0" lang="pt-BR" sz="2400"/>
              <a:t> </a:t>
            </a:r>
            <a:r>
              <a:rPr i="1" lang="pt-BR" sz="2400"/>
              <a:t>git init</a:t>
            </a:r>
            <a:endParaRPr i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pt-BR" sz="2400"/>
              <a:t>Vamos ver na pasta o que aconteceu;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pt-BR" sz="2400"/>
              <a:t>Vamos ver no terminal o que aconteceu;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pt-BR" sz="2400"/>
              <a:t>Criando um arquivo, teste.txt e escrevendo nele.</a:t>
            </a:r>
            <a:endParaRPr b="0"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5"/>
                </a:solidFill>
              </a:rPr>
              <a:t>Comandos básicos, vamos </a:t>
            </a:r>
            <a:r>
              <a:rPr lang="pt-BR">
                <a:solidFill>
                  <a:schemeClr val="accent5"/>
                </a:solidFill>
              </a:rPr>
              <a:t>entendê</a:t>
            </a:r>
            <a:r>
              <a:rPr lang="pt-BR">
                <a:solidFill>
                  <a:schemeClr val="accent5"/>
                </a:solidFill>
              </a:rPr>
              <a:t>-los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pt-BR" sz="2400"/>
              <a:t>$</a:t>
            </a:r>
            <a:r>
              <a:rPr b="0" lang="pt-BR" sz="2400"/>
              <a:t> </a:t>
            </a:r>
            <a:r>
              <a:rPr i="1" lang="pt-BR" sz="2400"/>
              <a:t>git add</a:t>
            </a:r>
            <a:r>
              <a:rPr b="0" lang="pt-BR" sz="2400"/>
              <a:t> </a:t>
            </a:r>
            <a:r>
              <a:rPr i="1" lang="pt-BR" sz="2400"/>
              <a:t>&lt;nome_do_arquivo&gt;</a:t>
            </a:r>
            <a:r>
              <a:rPr b="0" lang="pt-BR" sz="2400"/>
              <a:t> ou </a:t>
            </a:r>
            <a:r>
              <a:rPr lang="pt-BR" sz="2400"/>
              <a:t>$</a:t>
            </a:r>
            <a:r>
              <a:rPr b="0" lang="pt-BR" sz="2400"/>
              <a:t> </a:t>
            </a:r>
            <a:r>
              <a:rPr i="1" lang="pt-BR" sz="2400"/>
              <a:t>git add . </a:t>
            </a:r>
            <a:r>
              <a:rPr b="0" lang="pt-BR" sz="2400"/>
              <a:t>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 sz="2400"/>
              <a:t>$ </a:t>
            </a:r>
            <a:r>
              <a:rPr i="1" lang="pt-BR" sz="2400"/>
              <a:t>git commit -m “&lt;mensagem&gt;”;</a:t>
            </a:r>
            <a:endParaRPr i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 sz="2400"/>
              <a:t>$ </a:t>
            </a:r>
            <a:r>
              <a:rPr i="1" lang="pt-BR" sz="2400"/>
              <a:t>git push origin master…							</a:t>
            </a:r>
            <a:endParaRPr i="1"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24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pt-BR" sz="2400"/>
              <a:t>MAS ANTES VAMOS PARA O GITHUB!</a:t>
            </a:r>
            <a:endParaRPr b="0" sz="2400"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2375" y="2942225"/>
            <a:ext cx="2023675" cy="151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5"/>
                </a:solidFill>
              </a:rPr>
              <a:t>Mergulhando no Github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b="0" lang="pt-BR" sz="2400"/>
              <a:t>Site do Github e cadastro (vamos lá?);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pt-BR" sz="2400"/>
              <a:t>Criando nosso repositório remoto;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pt-BR" sz="2400"/>
              <a:t>Configurando a “rota” do repositório.</a:t>
            </a:r>
            <a:endParaRPr b="0" sz="24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0" sz="2400"/>
          </a:p>
          <a:p>
            <a:pPr indent="45720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pt-BR" sz="3600" u="sng">
                <a:solidFill>
                  <a:srgbClr val="6AA84F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</a:t>
            </a:r>
            <a:endParaRPr b="0" sz="3600">
              <a:solidFill>
                <a:srgbClr val="6AA84F"/>
              </a:solidFill>
            </a:endParaRPr>
          </a:p>
        </p:txBody>
      </p:sp>
      <p:grpSp>
        <p:nvGrpSpPr>
          <p:cNvPr id="122" name="Google Shape;122;p20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23" name="Google Shape;123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edaço de fita adesiva prendendo uma nota ao slid" id="124" name="Google Shape;124;p20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5" name="Google Shape;125;p20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pt-BR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Dica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pt-BR" sz="18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“Siga os passos!”</a:t>
              </a:r>
              <a:endParaRPr b="1"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5"/>
                </a:solidFill>
              </a:rPr>
              <a:t>Iniciando um repositório remoto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b="0" lang="pt-BR" sz="2400"/>
              <a:t>Após criada sua conta no Github, vamos criar o nosso repositório, o qual receberá nossos arquivos remotos. Simbora!</a:t>
            </a:r>
            <a:endParaRPr b="0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0" lang="pt-BR" sz="2400"/>
              <a:t>Depois é só seguir os passos que o próprio repositório te oferece, após a criação dele.</a:t>
            </a:r>
            <a:endParaRPr b="0"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